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Fira Sans Black"/>
      <p:bold r:id="rId14"/>
      <p:boldItalic r:id="rId15"/>
    </p:embeddedFont>
    <p:embeddedFont>
      <p:font typeface="Overpass Black"/>
      <p:bold r:id="rId16"/>
      <p:boldItalic r:id="rId17"/>
    </p:embeddedFont>
    <p:embeddedFont>
      <p:font typeface="Overpass"/>
      <p:regular r:id="rId18"/>
      <p:bold r:id="rId19"/>
      <p:italic r:id="rId20"/>
      <p:boldItalic r:id="rId21"/>
    </p:embeddedFont>
    <p:embeddedFont>
      <p:font typeface="Overpass SemiBold"/>
      <p:regular r:id="rId22"/>
      <p:bold r:id="rId23"/>
      <p:italic r:id="rId24"/>
      <p:boldItalic r:id="rId25"/>
    </p:embeddedFont>
    <p:embeddedFont>
      <p:font typeface="Overpass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verpass-italic.fntdata"/><Relationship Id="rId22" Type="http://schemas.openxmlformats.org/officeDocument/2006/relationships/font" Target="fonts/OverpassSemiBold-regular.fntdata"/><Relationship Id="rId21" Type="http://schemas.openxmlformats.org/officeDocument/2006/relationships/font" Target="fonts/Overpass-boldItalic.fntdata"/><Relationship Id="rId24" Type="http://schemas.openxmlformats.org/officeDocument/2006/relationships/font" Target="fonts/OverpassSemiBold-italic.fntdata"/><Relationship Id="rId23" Type="http://schemas.openxmlformats.org/officeDocument/2006/relationships/font" Target="fonts/Overpas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verpassMedium-regular.fntdata"/><Relationship Id="rId25" Type="http://schemas.openxmlformats.org/officeDocument/2006/relationships/font" Target="fonts/OverpassSemiBold-boldItalic.fntdata"/><Relationship Id="rId28" Type="http://schemas.openxmlformats.org/officeDocument/2006/relationships/font" Target="fonts/OverpassMedium-italic.fntdata"/><Relationship Id="rId27" Type="http://schemas.openxmlformats.org/officeDocument/2006/relationships/font" Target="fonts/Overpass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verpass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FiraSansBlack-boldItalic.fntdata"/><Relationship Id="rId14" Type="http://schemas.openxmlformats.org/officeDocument/2006/relationships/font" Target="fonts/FiraSansBlack-bold.fntdata"/><Relationship Id="rId17" Type="http://schemas.openxmlformats.org/officeDocument/2006/relationships/font" Target="fonts/OverpassBlack-boldItalic.fntdata"/><Relationship Id="rId16" Type="http://schemas.openxmlformats.org/officeDocument/2006/relationships/font" Target="fonts/OverpassBlack-bold.fntdata"/><Relationship Id="rId19" Type="http://schemas.openxmlformats.org/officeDocument/2006/relationships/font" Target="fonts/Overpass-bold.fntdata"/><Relationship Id="rId18" Type="http://schemas.openxmlformats.org/officeDocument/2006/relationships/font" Target="fonts/Overpas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8b4ed14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08b4ed14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8b5f7078b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08b5f7078b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8b4ed147e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08b4ed147e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8b5f7078b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08b5f7078b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8b4ed147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08b4ed147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8b5f7078b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08b5f7078b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8b5f7078b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08b5f7078b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1">
  <p:cSld name="TITLE_4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54475" y="4693450"/>
            <a:ext cx="8454900" cy="2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lue 1">
  <p:cSld name="TITLE_3_2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354475" y="4693450"/>
            <a:ext cx="8454900" cy="2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">
  <p:cSld name="TITLE_3_1_2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code gradient  ">
  <p:cSld name="TITLE_1_1_1_2_1_1_1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wave blue">
  <p:cSld name="TITLE_1_2_1">
    <p:bg>
      <p:bgPr>
        <a:solidFill>
          <a:schemeClr val="accen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orbits white">
  <p:cSld name="TITLE_1_1_1_1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Voronoi dark blue 1">
  <p:cSld name="TITLE_1_1_2">
    <p:bg>
      <p:bgPr>
        <a:solidFill>
          <a:schemeClr val="dk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ark Blue">
  <p:cSld name="TITLE_3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80" name="Google Shape;8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Gradient">
  <p:cSld name="TITLE_3_1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83" name="Google Shape;8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hite">
  <p:cSld name="TITLE_3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3"/>
          <p:cNvPicPr preferRelativeResize="0"/>
          <p:nvPr/>
        </p:nvPicPr>
        <p:blipFill rotWithShape="1">
          <a:blip r:embed="rId2">
            <a:alphaModFix/>
          </a:blip>
          <a:srcRect b="-7944" l="-5534" r="60496" t="0"/>
          <a:stretch/>
        </p:blipFill>
        <p:spPr>
          <a:xfrm>
            <a:off x="8325125" y="202900"/>
            <a:ext cx="608024" cy="5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87" name="Google Shape;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5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Blue" type="title">
  <p:cSld name="TITLE">
    <p:bg>
      <p:bgPr>
        <a:solidFill>
          <a:schemeClr val="accen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0" name="Google Shape;9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Fiduciaries gradient  ">
  <p:cSld name="TITLE_1_1_1_2_1_1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5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Voronoi blue  1">
  <p:cSld name="TITLE_1_2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orbits dark blue">
  <p:cSld name="TITLE_1_1">
    <p:bg>
      <p:bgPr>
        <a:solidFill>
          <a:schemeClr val="dk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7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code blue ">
  <p:cSld name="TITLE_1_2_1_1_1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code dark blue   ">
  <p:cSld name="TITLE_1_1_2_1_1_1">
    <p:bg>
      <p:bgPr>
        <a:solidFill>
          <a:schemeClr val="dk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wave white ">
  <p:cSld name="TITLE_1_1_1_1_1_1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0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Fiduciaries blue ">
  <p:cSld name="TITLE_1_2_1_1">
    <p:bg>
      <p:bgPr>
        <a:solidFill>
          <a:schemeClr val="accen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">
  <p:cSld name="TITLE_3_1_1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2"/>
          <p:cNvPicPr preferRelativeResize="0"/>
          <p:nvPr/>
        </p:nvPicPr>
        <p:blipFill rotWithShape="1">
          <a:blip r:embed="rId2">
            <a:alphaModFix/>
          </a:blip>
          <a:srcRect b="-7944" l="-5534" r="60496" t="0"/>
          <a:stretch/>
        </p:blipFill>
        <p:spPr>
          <a:xfrm>
            <a:off x="8325125" y="202900"/>
            <a:ext cx="608024" cy="5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2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2" name="Google Shape;122;p32"/>
          <p:cNvSpPr/>
          <p:nvPr/>
        </p:nvSpPr>
        <p:spPr>
          <a:xfrm>
            <a:off x="354475" y="4693450"/>
            <a:ext cx="8454900" cy="2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orbits blue ">
  <p:cSld name="TITLE_1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3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orbits gradient">
  <p:cSld name="TITLE_1_1_1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4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Voronoi gradient 1">
  <p:cSld name="TITLE_1_1_1_2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Voronoi white 1">
  <p:cSld name="TITLE_1_1_1_1_1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wave dark blue ">
  <p:cSld name="TITLE_1_1_2_1"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7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wave gradient ">
  <p:cSld name="TITLE_1_1_1_2_1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8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Fiduciaries dark blue  ">
  <p:cSld name="TITLE_1_1_2_1_1">
    <p:bg>
      <p:bgPr>
        <a:solidFill>
          <a:schemeClr val="dk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9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Fiduciaries white  ">
  <p:cSld name="TITLE_1_1_1_1_1_1_1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 rot="-413">
            <a:off x="474598" y="4751550"/>
            <a:ext cx="2494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Presentation Heading</a:t>
            </a:r>
            <a:endParaRPr b="0" i="0" sz="700" u="none" cap="none" strike="noStrike">
              <a:solidFill>
                <a:srgbClr val="9E9E9E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8087149" y="4751439"/>
            <a:ext cx="323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Page</a:t>
            </a:r>
            <a:endParaRPr b="0" i="0" sz="700" u="none" cap="none" strike="noStrike">
              <a:solidFill>
                <a:srgbClr val="9E9E9E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orient="horz" pos="299">
          <p15:clr>
            <a:srgbClr val="EA4335"/>
          </p15:clr>
        </p15:guide>
        <p15:guide id="4" pos="299">
          <p15:clr>
            <a:srgbClr val="EA4335"/>
          </p15:clr>
        </p15:guide>
        <p15:guide id="5" pos="5454">
          <p15:clr>
            <a:srgbClr val="EA4335"/>
          </p15:clr>
        </p15:guide>
        <p15:guide id="6" orient="horz" pos="2824">
          <p15:clr>
            <a:srgbClr val="EA4335"/>
          </p15:clr>
        </p15:guide>
        <p15:guide id="7" orient="horz" pos="30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1"/>
          <p:cNvSpPr txBox="1"/>
          <p:nvPr/>
        </p:nvSpPr>
        <p:spPr>
          <a:xfrm>
            <a:off x="615350" y="2515663"/>
            <a:ext cx="421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it" sz="15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Orazio Torre</a:t>
            </a:r>
            <a:endParaRPr sz="15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it" sz="15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Carmine Gallo</a:t>
            </a:r>
            <a:endParaRPr sz="15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it" sz="15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Vittorio D’Alfonso </a:t>
            </a:r>
            <a:endParaRPr sz="15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it" sz="15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Gerardo Nastri</a:t>
            </a:r>
            <a:endParaRPr sz="17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" name="Google Shape;161;p41"/>
          <p:cNvSpPr txBox="1"/>
          <p:nvPr/>
        </p:nvSpPr>
        <p:spPr>
          <a:xfrm>
            <a:off x="537650" y="1798913"/>
            <a:ext cx="3678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it" sz="33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Team: </a:t>
            </a:r>
            <a:r>
              <a:rPr i="1" lang="it" sz="33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COPERNICO</a:t>
            </a:r>
            <a:endParaRPr i="1" sz="33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33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cxnSp>
        <p:nvCxnSpPr>
          <p:cNvPr id="162" name="Google Shape;162;p41"/>
          <p:cNvCxnSpPr/>
          <p:nvPr/>
        </p:nvCxnSpPr>
        <p:spPr>
          <a:xfrm>
            <a:off x="4800025" y="1626913"/>
            <a:ext cx="0" cy="20289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3" name="Google Shape;16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4300" y="2122050"/>
            <a:ext cx="2629351" cy="1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69" name="Google Shape;1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7400"/>
            <a:ext cx="3994500" cy="399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0" name="Google Shape;170;p42"/>
          <p:cNvPicPr preferRelativeResize="0"/>
          <p:nvPr/>
        </p:nvPicPr>
        <p:blipFill rotWithShape="1">
          <a:blip r:embed="rId4">
            <a:alphaModFix/>
          </a:blip>
          <a:srcRect b="12051" l="19826" r="0" t="12058"/>
          <a:stretch/>
        </p:blipFill>
        <p:spPr>
          <a:xfrm>
            <a:off x="0" y="0"/>
            <a:ext cx="53720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2"/>
          <p:cNvSpPr/>
          <p:nvPr/>
        </p:nvSpPr>
        <p:spPr>
          <a:xfrm>
            <a:off x="4134350" y="1121175"/>
            <a:ext cx="15339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100225" y="151575"/>
            <a:ext cx="4361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it" sz="2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Leveraging Earth Observation Data for Informed Agricultural Decision-Making</a:t>
            </a:r>
            <a:endParaRPr b="1" i="0" sz="2100" u="none" cap="none" strike="noStrik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100225" y="1485175"/>
            <a:ext cx="49968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Farmers face significant challenges due to unpredictable weather patterns, limited access to satellite data, and a lack of technical skills. </a:t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>
                <a:solidFill>
                  <a:schemeClr val="accent4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Climate change</a:t>
            </a: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leads to erratic conditions that disrupt planting and harvesting schedules, resulting in droughts and floods. Many farmers struggle to utilize complex NASA datasets because of the absence of user-friendly interfaces, while a gap in technical expertise hinders their ability to interpret data and apply data-driven solutions effectively. There is a pressing </a:t>
            </a:r>
            <a:r>
              <a:rPr lang="it" sz="1300">
                <a:solidFill>
                  <a:schemeClr val="accent3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need for better integration of satellite data</a:t>
            </a: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with on-the-ground observations to provide personalized insights. Additionally, effective risk management tools are essential for enabling farmers to make informed decisions and enhance their resilience against environmental uncertainties.</a:t>
            </a:r>
            <a:endParaRPr b="0" i="0" sz="900" u="none" cap="none" strike="noStrik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3"/>
          <p:cNvPicPr preferRelativeResize="0"/>
          <p:nvPr/>
        </p:nvPicPr>
        <p:blipFill rotWithShape="1">
          <a:blip r:embed="rId3">
            <a:alphaModFix/>
          </a:blip>
          <a:srcRect b="12051" l="19826" r="0" t="12058"/>
          <a:stretch/>
        </p:blipFill>
        <p:spPr>
          <a:xfrm>
            <a:off x="0" y="0"/>
            <a:ext cx="53720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3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80" name="Google Shape;180;p43"/>
          <p:cNvSpPr txBox="1"/>
          <p:nvPr/>
        </p:nvSpPr>
        <p:spPr>
          <a:xfrm>
            <a:off x="5513925" y="666750"/>
            <a:ext cx="36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it" sz="3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OUR SOLUTION</a:t>
            </a:r>
            <a:endParaRPr b="0" i="0" sz="3000" u="none" cap="none" strike="noStrike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81" name="Google Shape;181;p43"/>
          <p:cNvSpPr txBox="1"/>
          <p:nvPr/>
        </p:nvSpPr>
        <p:spPr>
          <a:xfrm>
            <a:off x="4572000" y="1527975"/>
            <a:ext cx="43830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it" sz="13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Copernico</a:t>
            </a: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is an innovative app designed to address the complex challenges facing agriculture today, such as climate change, pest infestations, and resource accessibility. </a:t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Recognizing the difficulty in translating complex satellite data into actionable insights for farmers, Copernico aims to overcome barriers by presenting information in a clear, intuitive, and farmer-centric manner. This approach facilitates the adoption of advanced scientific data, ultimately making agricultural practices more resilient and sustainable.</a:t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82" name="Google Shape;182;p43"/>
          <p:cNvSpPr/>
          <p:nvPr/>
        </p:nvSpPr>
        <p:spPr>
          <a:xfrm>
            <a:off x="5640775" y="1193975"/>
            <a:ext cx="25095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0" y="630900"/>
            <a:ext cx="3881700" cy="3881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4149175" y="46900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89" name="Google Shape;189;p44"/>
          <p:cNvSpPr txBox="1"/>
          <p:nvPr/>
        </p:nvSpPr>
        <p:spPr>
          <a:xfrm>
            <a:off x="360850" y="698575"/>
            <a:ext cx="368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it" sz="3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Data Acquisition Strategy</a:t>
            </a:r>
            <a:endParaRPr b="0" i="0" sz="3000" u="none" cap="none" strike="noStrike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90" name="Google Shape;190;p44"/>
          <p:cNvSpPr txBox="1"/>
          <p:nvPr/>
        </p:nvSpPr>
        <p:spPr>
          <a:xfrm>
            <a:off x="360850" y="1810325"/>
            <a:ext cx="38817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In the first version of our app, we used the </a:t>
            </a:r>
            <a:r>
              <a:rPr lang="it" sz="1300">
                <a:solidFill>
                  <a:schemeClr val="accent3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NASA POWER API</a:t>
            </a: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for its speed and ease of access to daily meteorological data. Looking ahead, we plan to integrate </a:t>
            </a:r>
            <a:r>
              <a:rPr lang="it" sz="1300">
                <a:solidFill>
                  <a:schemeClr val="accent3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NASA Earthdata</a:t>
            </a: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to meet advanced research needs, as it offers a wider range of near real-time datasets for comprehensive analysis. While it provides significant benefits for advanced research, careful consideration of the implementation timeline is essential.</a:t>
            </a:r>
            <a:endParaRPr b="0" i="0" sz="900" u="none" cap="none" strike="noStrik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1" name="Google Shape;191;p44"/>
          <p:cNvSpPr/>
          <p:nvPr/>
        </p:nvSpPr>
        <p:spPr>
          <a:xfrm>
            <a:off x="360850" y="1637625"/>
            <a:ext cx="3048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525" y="1349625"/>
            <a:ext cx="4567200" cy="256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8" name="Google Shape;198;p45"/>
          <p:cNvSpPr txBox="1"/>
          <p:nvPr/>
        </p:nvSpPr>
        <p:spPr>
          <a:xfrm>
            <a:off x="1980925" y="474675"/>
            <a:ext cx="53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3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Architecture and Features</a:t>
            </a:r>
            <a:endParaRPr b="0" i="0" sz="3000" u="none" cap="none" strike="noStrike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99" name="Google Shape;199;p45"/>
          <p:cNvSpPr txBox="1"/>
          <p:nvPr/>
        </p:nvSpPr>
        <p:spPr>
          <a:xfrm>
            <a:off x="442850" y="1198250"/>
            <a:ext cx="8181300" cy="3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accent3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Registration and Login</a:t>
            </a: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: Access to advanced features such as proximity chat, personalized statistics, real-time notifications, and preference management. The registration process involves a simple onboarding and geolocation of the area of interest.</a:t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accent3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Home Page</a:t>
            </a: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: Summary of key functions like advanced reporting and daily suggestions, with easy navigation through a bottom bar.</a:t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accent3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Statistics</a:t>
            </a: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: Provides practical advice based on personalized data for crops and livestock, with predictive suggestions for animal welfare and crop management.</a:t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accent3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Proximity Chat</a:t>
            </a: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: Geolocated social feed that promotes community interactions based on proximity, allowing text and multimedia posts.</a:t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accent3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Task Manager with Gamification</a:t>
            </a:r>
            <a:r>
              <a:rPr lang="it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: Tool for managing agricultural tasks in an engaging way, rewarding users with experience points (XP), badges, and virtual rewards, enhancing engagement and community sharing.</a:t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200" name="Google Shape;200;p45"/>
          <p:cNvSpPr/>
          <p:nvPr/>
        </p:nvSpPr>
        <p:spPr>
          <a:xfrm>
            <a:off x="1367475" y="1007500"/>
            <a:ext cx="60678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46"/>
          <p:cNvSpPr txBox="1"/>
          <p:nvPr/>
        </p:nvSpPr>
        <p:spPr>
          <a:xfrm>
            <a:off x="474675" y="430525"/>
            <a:ext cx="4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it" sz="3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OUR DESIGN PREVIEW</a:t>
            </a:r>
            <a:endParaRPr b="0" i="0" sz="3000" u="none" cap="none" strike="noStrike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207" name="Google Shape;2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713" y="1135675"/>
            <a:ext cx="1753825" cy="36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075" y="1135668"/>
            <a:ext cx="1753799" cy="363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8425" y="1135688"/>
            <a:ext cx="1753800" cy="367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025" y="1135675"/>
            <a:ext cx="1786500" cy="37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 txBox="1"/>
          <p:nvPr>
            <p:ph idx="12" type="sldNum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6" name="Google Shape;216;p47"/>
          <p:cNvSpPr txBox="1"/>
          <p:nvPr/>
        </p:nvSpPr>
        <p:spPr>
          <a:xfrm>
            <a:off x="704850" y="721125"/>
            <a:ext cx="653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it" sz="3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Future Goals and Objectives</a:t>
            </a:r>
            <a:endParaRPr b="0" i="0" sz="3000" u="none" cap="none" strike="noStrike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17" name="Google Shape;217;p47"/>
          <p:cNvSpPr/>
          <p:nvPr/>
        </p:nvSpPr>
        <p:spPr>
          <a:xfrm>
            <a:off x="681250" y="1490675"/>
            <a:ext cx="1787400" cy="453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47"/>
          <p:cNvCxnSpPr/>
          <p:nvPr/>
        </p:nvCxnSpPr>
        <p:spPr>
          <a:xfrm flipH="1">
            <a:off x="390600" y="-9525"/>
            <a:ext cx="28500" cy="5162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47"/>
          <p:cNvSpPr txBox="1"/>
          <p:nvPr/>
        </p:nvSpPr>
        <p:spPr>
          <a:xfrm>
            <a:off x="582688" y="1528475"/>
            <a:ext cx="198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Ongoing Development</a:t>
            </a:r>
            <a:endParaRPr b="0" i="0" sz="1300" u="none" cap="none" strike="noStrike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20" name="Google Shape;220;p47"/>
          <p:cNvSpPr/>
          <p:nvPr/>
        </p:nvSpPr>
        <p:spPr>
          <a:xfrm>
            <a:off x="681251" y="2440750"/>
            <a:ext cx="1787400" cy="453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7"/>
          <p:cNvSpPr txBox="1"/>
          <p:nvPr/>
        </p:nvSpPr>
        <p:spPr>
          <a:xfrm>
            <a:off x="738400" y="2475238"/>
            <a:ext cx="155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Alert</a:t>
            </a:r>
            <a:r>
              <a:rPr lang="it" sz="13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 System</a:t>
            </a:r>
            <a:endParaRPr b="0" i="0" sz="1300" u="none" cap="none" strike="noStrike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22" name="Google Shape;222;p47"/>
          <p:cNvSpPr/>
          <p:nvPr/>
        </p:nvSpPr>
        <p:spPr>
          <a:xfrm>
            <a:off x="681250" y="3422025"/>
            <a:ext cx="1787400" cy="453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7"/>
          <p:cNvSpPr txBox="1"/>
          <p:nvPr/>
        </p:nvSpPr>
        <p:spPr>
          <a:xfrm>
            <a:off x="741549" y="3440625"/>
            <a:ext cx="1666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" sz="13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AI &amp; Forecasting</a:t>
            </a:r>
            <a:endParaRPr sz="13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24" name="Google Shape;224;p47"/>
          <p:cNvSpPr txBox="1"/>
          <p:nvPr/>
        </p:nvSpPr>
        <p:spPr>
          <a:xfrm>
            <a:off x="2610225" y="1459775"/>
            <a:ext cx="5552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t" sz="1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Ongoing back-end development and implementation to support all planned functionality.</a:t>
            </a:r>
            <a:endParaRPr b="0" i="0" sz="1000" u="none" cap="none" strike="noStrik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5" name="Google Shape;225;p47"/>
          <p:cNvSpPr txBox="1"/>
          <p:nvPr/>
        </p:nvSpPr>
        <p:spPr>
          <a:xfrm>
            <a:off x="2610225" y="2440750"/>
            <a:ext cx="555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t" sz="1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System for generating alerts for floods, droughts, or other critical events.</a:t>
            </a:r>
            <a:endParaRPr b="0" i="0" sz="1000" u="none" cap="none" strike="noStrik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6" name="Google Shape;226;p47"/>
          <p:cNvSpPr txBox="1"/>
          <p:nvPr/>
        </p:nvSpPr>
        <p:spPr>
          <a:xfrm>
            <a:off x="2610225" y="3360225"/>
            <a:ext cx="555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it" sz="1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Model using machine learning and statistical methods to generate practical insights from past EarthData.</a:t>
            </a:r>
            <a:endParaRPr sz="1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aceApps">
  <a:themeElements>
    <a:clrScheme name="Simple Light">
      <a:dk1>
        <a:srgbClr val="000000"/>
      </a:dk1>
      <a:lt1>
        <a:srgbClr val="FFFFFF"/>
      </a:lt1>
      <a:dk2>
        <a:srgbClr val="07173F"/>
      </a:dk2>
      <a:lt2>
        <a:srgbClr val="ECECEC"/>
      </a:lt2>
      <a:accent1>
        <a:srgbClr val="0042A6"/>
      </a:accent1>
      <a:accent2>
        <a:srgbClr val="0960E1"/>
      </a:accent2>
      <a:accent3>
        <a:srgbClr val="EAFE07"/>
      </a:accent3>
      <a:accent4>
        <a:srgbClr val="FFFFFF"/>
      </a:accent4>
      <a:accent5>
        <a:srgbClr val="FFFFFF"/>
      </a:accent5>
      <a:accent6>
        <a:srgbClr val="2E96F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